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501" r:id="rId2"/>
    <p:sldId id="515" r:id="rId3"/>
    <p:sldId id="516" r:id="rId4"/>
    <p:sldId id="517" r:id="rId5"/>
    <p:sldId id="519" r:id="rId6"/>
    <p:sldId id="518" r:id="rId7"/>
    <p:sldId id="274" r:id="rId8"/>
  </p:sldIdLst>
  <p:sldSz cx="10693400" cy="7561263"/>
  <p:notesSz cx="6864350" cy="9996488"/>
  <p:defaultTextStyle>
    <a:defPPr>
      <a:defRPr lang="ko-KR"/>
    </a:defPPr>
    <a:lvl1pPr algn="l" defTabSz="1042988" rtl="0" fontAlgn="base" latinLnBrk="1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520700" indent="-63500" algn="l" defTabSz="1042988" rtl="0" fontAlgn="base" latinLnBrk="1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1042988" indent="-128588" algn="l" defTabSz="1042988" rtl="0" fontAlgn="base" latinLnBrk="1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563688" indent="-192088" algn="l" defTabSz="1042988" rtl="0" fontAlgn="base" latinLnBrk="1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2085975" indent="-257175" algn="l" defTabSz="1042988" rtl="0" fontAlgn="base" latinLnBrk="1">
      <a:spcBef>
        <a:spcPct val="0"/>
      </a:spcBef>
      <a:spcAft>
        <a:spcPct val="0"/>
      </a:spcAft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21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382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3300"/>
    <a:srgbClr val="FFFF00"/>
    <a:srgbClr val="FF6600"/>
    <a:srgbClr val="B47800"/>
    <a:srgbClr val="CCFF66"/>
    <a:srgbClr val="99CC00"/>
    <a:srgbClr val="FF9999"/>
    <a:srgbClr val="FF99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0031" autoAdjust="0"/>
    <p:restoredTop sz="90255" autoAdjust="0"/>
  </p:normalViewPr>
  <p:slideViewPr>
    <p:cSldViewPr>
      <p:cViewPr>
        <p:scale>
          <a:sx n="101" d="100"/>
          <a:sy n="101" d="100"/>
        </p:scale>
        <p:origin x="-1068" y="42"/>
      </p:cViewPr>
      <p:guideLst>
        <p:guide orient="horz" pos="2382"/>
        <p:guide pos="3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66" d="100"/>
        <a:sy n="66" d="100"/>
      </p:scale>
      <p:origin x="0" y="2670"/>
    </p:cViewPr>
  </p:sorterViewPr>
  <p:notesViewPr>
    <p:cSldViewPr showGuides="1">
      <p:cViewPr varScale="1">
        <p:scale>
          <a:sx n="81" d="100"/>
          <a:sy n="81" d="100"/>
        </p:scale>
        <p:origin x="1974" y="9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300" cy="498785"/>
          </a:xfrm>
          <a:prstGeom prst="rect">
            <a:avLst/>
          </a:prstGeom>
        </p:spPr>
        <p:txBody>
          <a:bodyPr vert="horz" lIns="87166" tIns="43581" rIns="87166" bIns="43581" rtlCol="0"/>
          <a:lstStyle>
            <a:lvl1pPr algn="l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7448" y="0"/>
            <a:ext cx="2975300" cy="498785"/>
          </a:xfrm>
          <a:prstGeom prst="rect">
            <a:avLst/>
          </a:prstGeom>
        </p:spPr>
        <p:txBody>
          <a:bodyPr vert="horz" lIns="87166" tIns="43581" rIns="87166" bIns="43581" rtlCol="0"/>
          <a:lstStyle>
            <a:lvl1pPr algn="r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8A0989B-35A5-455A-8F08-87A342FA0DD4}" type="datetimeFigureOut">
              <a:rPr lang="ko-KR" altLang="en-US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94506"/>
            <a:ext cx="2975300" cy="500383"/>
          </a:xfrm>
          <a:prstGeom prst="rect">
            <a:avLst/>
          </a:prstGeom>
        </p:spPr>
        <p:txBody>
          <a:bodyPr vert="horz" lIns="87166" tIns="43581" rIns="87166" bIns="43581" rtlCol="0" anchor="b"/>
          <a:lstStyle>
            <a:lvl1pPr algn="l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7448" y="9494506"/>
            <a:ext cx="2975300" cy="500383"/>
          </a:xfrm>
          <a:prstGeom prst="rect">
            <a:avLst/>
          </a:prstGeom>
        </p:spPr>
        <p:txBody>
          <a:bodyPr vert="horz" lIns="87166" tIns="43581" rIns="87166" bIns="43581" rtlCol="0" anchor="b"/>
          <a:lstStyle>
            <a:lvl1pPr algn="r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98916586-7DA1-4004-B23B-0299A2F210F4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672059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300" cy="498785"/>
          </a:xfrm>
          <a:prstGeom prst="rect">
            <a:avLst/>
          </a:prstGeom>
        </p:spPr>
        <p:txBody>
          <a:bodyPr vert="horz" lIns="94418" tIns="47207" rIns="94418" bIns="47207" rtlCol="0"/>
          <a:lstStyle>
            <a:lvl1pPr algn="l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7448" y="0"/>
            <a:ext cx="2975300" cy="498785"/>
          </a:xfrm>
          <a:prstGeom prst="rect">
            <a:avLst/>
          </a:prstGeom>
        </p:spPr>
        <p:txBody>
          <a:bodyPr vert="horz" lIns="94418" tIns="47207" rIns="94418" bIns="47207" rtlCol="0"/>
          <a:lstStyle>
            <a:lvl1pPr algn="r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8214E26-BB5F-4975-AC65-CF7D1EFB7D91}" type="datetimeFigureOut">
              <a:rPr lang="ko-KR" altLang="en-US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84225" y="750888"/>
            <a:ext cx="5295900" cy="37449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418" tIns="47207" rIns="94418" bIns="47207" rtlCol="0" anchor="ctr"/>
          <a:lstStyle/>
          <a:p>
            <a:pPr lv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115" y="4748052"/>
            <a:ext cx="5492121" cy="4498659"/>
          </a:xfrm>
          <a:prstGeom prst="rect">
            <a:avLst/>
          </a:prstGeom>
        </p:spPr>
        <p:txBody>
          <a:bodyPr vert="horz" lIns="94418" tIns="47207" rIns="94418" bIns="47207" rtlCol="0">
            <a:normAutofit/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4506"/>
            <a:ext cx="2975300" cy="500383"/>
          </a:xfrm>
          <a:prstGeom prst="rect">
            <a:avLst/>
          </a:prstGeom>
        </p:spPr>
        <p:txBody>
          <a:bodyPr vert="horz" lIns="94418" tIns="47207" rIns="94418" bIns="47207" rtlCol="0" anchor="b"/>
          <a:lstStyle>
            <a:lvl1pPr algn="l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7448" y="9494506"/>
            <a:ext cx="2975300" cy="500383"/>
          </a:xfrm>
          <a:prstGeom prst="rect">
            <a:avLst/>
          </a:prstGeom>
        </p:spPr>
        <p:txBody>
          <a:bodyPr vert="horz" lIns="94418" tIns="47207" rIns="94418" bIns="47207" rtlCol="0" anchor="b"/>
          <a:lstStyle>
            <a:lvl1pPr algn="r" defTabSz="1036549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C22EEDEB-7004-45BA-B7C4-DB8C0F53F550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7207722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1042988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20700" algn="l" defTabSz="1042988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42988" algn="l" defTabSz="1042988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63688" algn="l" defTabSz="1042988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85975" algn="l" defTabSz="1042988" rtl="0" eaLnBrk="0" fontAlgn="base" latinLnBrk="1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577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BC17ED4-86EE-49D3-98BB-14D13F413FDF}" type="slidenum">
              <a:rPr lang="ko-KR" altLang="en-US" smtClean="0"/>
              <a:pPr>
                <a:defRPr/>
              </a:pPr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9404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01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3686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725841F2-24BF-4135-B035-28D081564ED4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998340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13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3686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E38634B7-9329-44E0-952E-7F62FA6452DE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541164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3686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9AF4D702-8E9B-4E11-97A9-20F4CEFA47C0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3975939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318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3686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DE2313A3-B3FA-4EEF-868F-B4686EE9EFA1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989430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21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3686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CCE70EF0-4607-4877-9C5C-CAD069335781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373417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523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dirty="0" smtClean="0"/>
          </a:p>
        </p:txBody>
      </p:sp>
      <p:sp>
        <p:nvSpPr>
          <p:cNvPr id="63492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1036482" fontAlgn="base">
              <a:spcBef>
                <a:spcPct val="0"/>
              </a:spcBef>
              <a:spcAft>
                <a:spcPct val="0"/>
              </a:spcAft>
              <a:defRPr/>
            </a:pPr>
            <a:fld id="{338ECECA-E343-45EA-8826-5D3FC1343878}" type="slidenum">
              <a:rPr lang="ko-KR" altLang="en-US" smtClean="0"/>
              <a:pPr defTabSz="1036482"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442460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02005" y="2348893"/>
            <a:ext cx="9089390" cy="162077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04010" y="4284716"/>
            <a:ext cx="7485380" cy="193232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215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3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5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6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91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6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2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1D2379-937A-4EFB-9FD0-B563B4658D10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 dirty="0" smtClean="0"/>
              <a:t>1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0CB5C5-9297-408C-A6CE-40691F1E4C97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A6CBBA-C2AA-4701-A395-20E1494FD3F6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752715" y="302802"/>
            <a:ext cx="2406015" cy="645157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34670" y="302802"/>
            <a:ext cx="7039822" cy="645157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A9F78D-B062-4695-B706-26138E894391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94280-35DE-4C89-BBBF-FD2B673E5408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278C16-5BEA-419E-BD82-819BD3A2AE85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4E274D-3ABC-4B29-96CB-419BA9DC704A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4705" y="4858812"/>
            <a:ext cx="9089390" cy="1501751"/>
          </a:xfrm>
        </p:spPr>
        <p:txBody>
          <a:bodyPr anchor="t"/>
          <a:lstStyle>
            <a:lvl1pPr algn="l">
              <a:defRPr sz="46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44705" y="3204786"/>
            <a:ext cx="9089390" cy="1654026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2152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4305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6458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8611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076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1291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6506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17222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01748E-AD8B-43D3-B81D-1DE18FC98767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BE050A-C7F4-4CEB-9C7F-01988E86A4E2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34670" y="1764295"/>
            <a:ext cx="4722918" cy="4990084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35812" y="1764295"/>
            <a:ext cx="4722918" cy="4990084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4FF8CA-B66E-4D03-AF23-9425EA2F9EAE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2421E4-81F0-44CE-A15E-A35993EB9E6D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4670" y="1692533"/>
            <a:ext cx="4724775" cy="705367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34670" y="2397901"/>
            <a:ext cx="4724775" cy="435647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432099" y="1692533"/>
            <a:ext cx="4726631" cy="705367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528" indent="0">
              <a:buNone/>
              <a:defRPr sz="2300" b="1"/>
            </a:lvl2pPr>
            <a:lvl3pPr marL="1043056" indent="0">
              <a:buNone/>
              <a:defRPr sz="2100" b="1"/>
            </a:lvl3pPr>
            <a:lvl4pPr marL="1564584" indent="0">
              <a:buNone/>
              <a:defRPr sz="1800" b="1"/>
            </a:lvl4pPr>
            <a:lvl5pPr marL="2086112" indent="0">
              <a:buNone/>
              <a:defRPr sz="1800" b="1"/>
            </a:lvl5pPr>
            <a:lvl6pPr marL="2607640" indent="0">
              <a:buNone/>
              <a:defRPr sz="1800" b="1"/>
            </a:lvl6pPr>
            <a:lvl7pPr marL="3129168" indent="0">
              <a:buNone/>
              <a:defRPr sz="1800" b="1"/>
            </a:lvl7pPr>
            <a:lvl8pPr marL="3650696" indent="0">
              <a:buNone/>
              <a:defRPr sz="1800" b="1"/>
            </a:lvl8pPr>
            <a:lvl9pPr marL="4172224" indent="0">
              <a:buNone/>
              <a:defRPr sz="18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432099" y="2397901"/>
            <a:ext cx="4726631" cy="435647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2A39E2-2BD7-4EF2-9FE2-73EE7D90FB71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16ABBD-5E18-420F-8E4F-D47C4060170C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08A2AA-7D1D-4222-B102-2C923275A211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131DBB-A9EA-4F2A-B0CC-CA3F5EA5F03E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C5917B-AB3E-4313-AFE7-6CBCC7DF884A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12CECC-EE78-4BC0-AC5D-ACC7068B12A2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180822" y="301051"/>
            <a:ext cx="5977908" cy="6453328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34671" y="1582265"/>
            <a:ext cx="3518055" cy="5172114"/>
          </a:xfrm>
        </p:spPr>
        <p:txBody>
          <a:bodyPr/>
          <a:lstStyle>
            <a:lvl1pPr marL="0" indent="0">
              <a:buNone/>
              <a:defRPr sz="1600"/>
            </a:lvl1pPr>
            <a:lvl2pPr marL="521528" indent="0">
              <a:buNone/>
              <a:defRPr sz="1400"/>
            </a:lvl2pPr>
            <a:lvl3pPr marL="1043056" indent="0">
              <a:buNone/>
              <a:defRPr sz="1100"/>
            </a:lvl3pPr>
            <a:lvl4pPr marL="1564584" indent="0">
              <a:buNone/>
              <a:defRPr sz="1000"/>
            </a:lvl4pPr>
            <a:lvl5pPr marL="2086112" indent="0">
              <a:buNone/>
              <a:defRPr sz="1000"/>
            </a:lvl5pPr>
            <a:lvl6pPr marL="2607640" indent="0">
              <a:buNone/>
              <a:defRPr sz="1000"/>
            </a:lvl6pPr>
            <a:lvl7pPr marL="3129168" indent="0">
              <a:buNone/>
              <a:defRPr sz="1000"/>
            </a:lvl7pPr>
            <a:lvl8pPr marL="3650696" indent="0">
              <a:buNone/>
              <a:defRPr sz="1000"/>
            </a:lvl8pPr>
            <a:lvl9pPr marL="4172224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926D1-8EE6-4BE0-B612-8AC68A8E1DB9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A5CF57-196D-45F5-9D0E-C612A5B6AF50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 rtlCol="0">
            <a:normAutofit/>
          </a:bodyPr>
          <a:lstStyle>
            <a:lvl1pPr marL="0" indent="0">
              <a:buNone/>
              <a:defRPr sz="3700"/>
            </a:lvl1pPr>
            <a:lvl2pPr marL="521528" indent="0">
              <a:buNone/>
              <a:defRPr sz="3200"/>
            </a:lvl2pPr>
            <a:lvl3pPr marL="1043056" indent="0">
              <a:buNone/>
              <a:defRPr sz="2700"/>
            </a:lvl3pPr>
            <a:lvl4pPr marL="1564584" indent="0">
              <a:buNone/>
              <a:defRPr sz="2300"/>
            </a:lvl4pPr>
            <a:lvl5pPr marL="2086112" indent="0">
              <a:buNone/>
              <a:defRPr sz="2300"/>
            </a:lvl5pPr>
            <a:lvl6pPr marL="2607640" indent="0">
              <a:buNone/>
              <a:defRPr sz="2300"/>
            </a:lvl6pPr>
            <a:lvl7pPr marL="3129168" indent="0">
              <a:buNone/>
              <a:defRPr sz="2300"/>
            </a:lvl7pPr>
            <a:lvl8pPr marL="3650696" indent="0">
              <a:buNone/>
              <a:defRPr sz="2300"/>
            </a:lvl8pPr>
            <a:lvl9pPr marL="4172224" indent="0">
              <a:buNone/>
              <a:defRPr sz="2300"/>
            </a:lvl9pPr>
          </a:lstStyle>
          <a:p>
            <a:pPr lvl="0"/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600"/>
            </a:lvl1pPr>
            <a:lvl2pPr marL="521528" indent="0">
              <a:buNone/>
              <a:defRPr sz="1400"/>
            </a:lvl2pPr>
            <a:lvl3pPr marL="1043056" indent="0">
              <a:buNone/>
              <a:defRPr sz="1100"/>
            </a:lvl3pPr>
            <a:lvl4pPr marL="1564584" indent="0">
              <a:buNone/>
              <a:defRPr sz="1000"/>
            </a:lvl4pPr>
            <a:lvl5pPr marL="2086112" indent="0">
              <a:buNone/>
              <a:defRPr sz="1000"/>
            </a:lvl5pPr>
            <a:lvl6pPr marL="2607640" indent="0">
              <a:buNone/>
              <a:defRPr sz="1000"/>
            </a:lvl6pPr>
            <a:lvl7pPr marL="3129168" indent="0">
              <a:buNone/>
              <a:defRPr sz="1000"/>
            </a:lvl7pPr>
            <a:lvl8pPr marL="3650696" indent="0">
              <a:buNone/>
              <a:defRPr sz="1000"/>
            </a:lvl8pPr>
            <a:lvl9pPr marL="4172224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F5C3B1-3902-4E2C-B013-5E39C741FAB8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5726DC-BEDC-442D-AE73-80EC04009E90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534988" y="1763713"/>
            <a:ext cx="9623425" cy="499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34988" y="7008813"/>
            <a:ext cx="2495550" cy="401637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lvl1pPr algn="l" defTabSz="1043056" fontAlgn="auto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981820E8-15AD-4139-B751-927E4E27D9D6}" type="datetime1">
              <a:rPr lang="ko-KR" altLang="en-US" smtClean="0"/>
              <a:pPr>
                <a:defRPr/>
              </a:pPr>
              <a:t>2016-06-13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7075488" y="6978650"/>
            <a:ext cx="3387725" cy="401638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lvl1pPr algn="ctr" defTabSz="1043056" fontAlgn="auto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051300" y="6978650"/>
            <a:ext cx="2495550" cy="401638"/>
          </a:xfrm>
          <a:prstGeom prst="rect">
            <a:avLst/>
          </a:prstGeom>
        </p:spPr>
        <p:txBody>
          <a:bodyPr vert="horz" lIns="104306" tIns="52153" rIns="104306" bIns="52153" rtlCol="0" anchor="ctr"/>
          <a:lstStyle>
            <a:lvl1pPr algn="ctr" defTabSz="1043056" fontAlgn="auto">
              <a:spcBef>
                <a:spcPts val="0"/>
              </a:spcBef>
              <a:spcAft>
                <a:spcPts val="0"/>
              </a:spcAft>
              <a:defRPr kumimoji="0" sz="1400" b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1997629-B72A-4EB2-9C79-98E3739E19D3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  <p:pic>
        <p:nvPicPr>
          <p:cNvPr id="1030" name="그림 6"/>
          <p:cNvPicPr>
            <a:picLocks noChangeAspect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8864600" y="7092950"/>
            <a:ext cx="1595438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직사각형 8"/>
          <p:cNvSpPr/>
          <p:nvPr userDrawn="1"/>
        </p:nvSpPr>
        <p:spPr>
          <a:xfrm>
            <a:off x="0" y="0"/>
            <a:ext cx="10693400" cy="90011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2000" dirty="0"/>
          </a:p>
        </p:txBody>
      </p:sp>
      <p:sp>
        <p:nvSpPr>
          <p:cNvPr id="1032" name="제목 개체 틀 1"/>
          <p:cNvSpPr>
            <a:spLocks noGrp="1"/>
          </p:cNvSpPr>
          <p:nvPr>
            <p:ph type="title"/>
          </p:nvPr>
        </p:nvSpPr>
        <p:spPr bwMode="auto">
          <a:xfrm>
            <a:off x="377825" y="180975"/>
            <a:ext cx="10009188" cy="57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306" tIns="52153" rIns="104306" bIns="5215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042988" rtl="0" eaLnBrk="0" fontAlgn="base" latinLnBrk="1" hangingPunct="0">
        <a:spcBef>
          <a:spcPct val="0"/>
        </a:spcBef>
        <a:spcAft>
          <a:spcPct val="0"/>
        </a:spcAft>
        <a:defRPr sz="2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defTabSz="1042988" rtl="0" eaLnBrk="0" fontAlgn="base" latinLnBrk="1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2pPr>
      <a:lvl3pPr algn="l" defTabSz="1042988" rtl="0" eaLnBrk="0" fontAlgn="base" latinLnBrk="1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3pPr>
      <a:lvl4pPr algn="l" defTabSz="1042988" rtl="0" eaLnBrk="0" fontAlgn="base" latinLnBrk="1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4pPr>
      <a:lvl5pPr algn="l" defTabSz="1042988" rtl="0" eaLnBrk="0" fontAlgn="base" latinLnBrk="1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5pPr>
      <a:lvl6pPr marL="457200" algn="ctr" defTabSz="1042988" rtl="0" fontAlgn="base" latinLnBrk="1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defTabSz="1042988" rtl="0" fontAlgn="base" latinLnBrk="1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defTabSz="1042988" rtl="0" fontAlgn="base" latinLnBrk="1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defTabSz="1042988" rtl="0" fontAlgn="base" latinLnBrk="1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90525" indent="-390525" algn="l" defTabSz="1042988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6138" indent="-325438" algn="l" defTabSz="1042988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338" indent="-260350" algn="l" defTabSz="1042988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4038" indent="-260350" algn="l" defTabSz="1042988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325" indent="-260350" algn="l" defTabSz="1042988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219450" y="3270250"/>
            <a:ext cx="7473950" cy="79216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defRPr/>
            </a:pPr>
            <a:r>
              <a:rPr lang="ko-KR" altLang="en-US" sz="2400" b="1" dirty="0" err="1">
                <a:solidFill>
                  <a:schemeClr val="bg1"/>
                </a:solidFill>
              </a:rPr>
              <a:t>꽃다</a:t>
            </a:r>
            <a:r>
              <a:rPr lang="en-US" altLang="ko-KR" sz="2400" b="1" dirty="0">
                <a:solidFill>
                  <a:schemeClr val="bg1"/>
                </a:solidFill>
              </a:rPr>
              <a:t>( </a:t>
            </a:r>
            <a:r>
              <a:rPr lang="ko-KR" altLang="en-US" sz="2400" b="1" dirty="0" err="1">
                <a:solidFill>
                  <a:schemeClr val="bg1"/>
                </a:solidFill>
              </a:rPr>
              <a:t>아름다움을모아</a:t>
            </a:r>
            <a:r>
              <a:rPr lang="en-US" altLang="ko-KR" sz="2400" b="1" dirty="0">
                <a:solidFill>
                  <a:schemeClr val="bg1"/>
                </a:solidFill>
              </a:rPr>
              <a:t>) </a:t>
            </a:r>
            <a:r>
              <a:rPr lang="ko-KR" altLang="en-US" sz="2400" b="1" dirty="0">
                <a:solidFill>
                  <a:schemeClr val="bg1"/>
                </a:solidFill>
              </a:rPr>
              <a:t>제품 제안서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pic>
        <p:nvPicPr>
          <p:cNvPr id="27651" name="그림 4" descr="kthasia2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3363" y="3276600"/>
            <a:ext cx="2814637" cy="817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1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제목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57595">
              <a:defRPr/>
            </a:pPr>
            <a:r>
              <a:rPr lang="en-US" altLang="ko-KR" dirty="0" smtClean="0"/>
              <a:t>2-1. </a:t>
            </a:r>
            <a:r>
              <a:rPr lang="en-US" altLang="ko-KR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COTTA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迷人局部贴</a:t>
            </a:r>
            <a:endParaRPr lang="ko-KR" altLang="en-US" dirty="0">
              <a:latin typeface="Microsoft YaHei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65613" y="1058863"/>
            <a:ext cx="1825625" cy="306387"/>
          </a:xfrm>
          <a:prstGeom prst="rect">
            <a:avLst/>
          </a:prstGeom>
          <a:solidFill>
            <a:srgbClr val="FFC000"/>
          </a:solidFill>
          <a:ln w="19050">
            <a:noFill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프리미엄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하이드로겔</a:t>
            </a:r>
            <a:endParaRPr lang="ko-KR" altLang="en-US" sz="1400" b="1" dirty="0">
              <a:solidFill>
                <a:schemeClr val="bg1"/>
              </a:solidFill>
              <a:latin typeface="+mj-lt"/>
              <a:ea typeface="HY견고딕" panose="02030600000101010101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776010285"/>
              </p:ext>
            </p:extLst>
          </p:nvPr>
        </p:nvGraphicFramePr>
        <p:xfrm>
          <a:off x="4265613" y="1471613"/>
          <a:ext cx="6224587" cy="23322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2881"/>
                <a:gridCol w="5091706"/>
              </a:tblGrid>
              <a:tr h="823205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特点</a:t>
                      </a:r>
                      <a:endParaRPr lang="ko-KR" altLang="en-US" sz="1200" b="1" dirty="0"/>
                    </a:p>
                  </a:txBody>
                  <a:tcPr marL="91460" marR="91460" marT="45732" marB="45732"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b="0" dirty="0" smtClean="0"/>
                        <a:t>·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弹性纤维高浓缩水凝胶型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含有法国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SEPPIC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公司的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SEPILIFT®DPHP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、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ADIPOSLIM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成分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32" marB="45732" anchor="ctr"/>
                </a:tc>
              </a:tr>
              <a:tr h="5945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zh-CN" altLang="en-US" sz="1200" b="1" dirty="0" smtClean="0"/>
                        <a:t>主要成分</a:t>
                      </a:r>
                      <a:endParaRPr lang="ko-KR" altLang="en-US" sz="1200" b="1" dirty="0"/>
                    </a:p>
                  </a:txBody>
                  <a:tcPr marL="91460" marR="91460" marT="45732" marB="45732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50000"/>
                        </a:lnSpc>
                      </a:pPr>
                      <a:r>
                        <a:rPr lang="en-US" altLang="ko-KR" sz="11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zh-CN" altLang="en-US" sz="11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腺苷、二棕榈酰羟脯氨酸、月桂酰脯氨酸</a:t>
                      </a:r>
                      <a:endParaRPr lang="ko-KR" altLang="en-US" sz="1100" dirty="0" smtClean="0">
                        <a:latin typeface="Microsoft YaHei" panose="020B0503020204020204" pitchFamily="34" charset="-122"/>
                      </a:endParaRPr>
                    </a:p>
                  </a:txBody>
                  <a:tcPr marL="91460" marR="91460" marT="45732" marB="45732" anchor="ctr"/>
                </a:tc>
              </a:tr>
              <a:tr h="457335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效果</a:t>
                      </a:r>
                      <a:endParaRPr lang="ko-KR" altLang="en-US" sz="1200" b="1" dirty="0"/>
                    </a:p>
                  </a:txBody>
                  <a:tcPr marL="91460" marR="91460" marT="45732" marB="45732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不仅具有紧肤、保湿效果，还可抑制皱纹生成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有助于打造纤细、柔滑的下巴线条。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32" marB="45732" anchor="ctr"/>
                </a:tc>
              </a:tr>
              <a:tr h="274399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使用时间</a:t>
                      </a:r>
                      <a:endParaRPr lang="ko-KR" altLang="en-US" sz="1200" b="1" dirty="0"/>
                    </a:p>
                  </a:txBody>
                  <a:tcPr marL="91460" marR="91460" marT="45732" marB="45732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   240</a:t>
                      </a:r>
                      <a:r>
                        <a:rPr lang="zh-CN" altLang="en-US" sz="1200" dirty="0" smtClean="0"/>
                        <a:t>分钟</a:t>
                      </a:r>
                      <a:endParaRPr lang="ko-KR" altLang="en-US" sz="1200" dirty="0"/>
                    </a:p>
                  </a:txBody>
                  <a:tcPr marL="91460" marR="91460" marT="45732" marB="45732" anchor="ctr"/>
                </a:tc>
              </a:tr>
            </a:tbl>
          </a:graphicData>
        </a:graphic>
      </p:graphicFrame>
      <p:grpSp>
        <p:nvGrpSpPr>
          <p:cNvPr id="6" name="그룹 7"/>
          <p:cNvGrpSpPr>
            <a:grpSpLocks/>
          </p:cNvGrpSpPr>
          <p:nvPr/>
        </p:nvGrpSpPr>
        <p:grpSpPr bwMode="auto">
          <a:xfrm>
            <a:off x="4060824" y="4621653"/>
            <a:ext cx="1357313" cy="1644650"/>
            <a:chOff x="6742728" y="1895030"/>
            <a:chExt cx="1471042" cy="2082976"/>
          </a:xfrm>
        </p:grpSpPr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742728" y="1895030"/>
              <a:ext cx="1471042" cy="18569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TextBox 29"/>
            <p:cNvSpPr txBox="1">
              <a:spLocks noChangeArrowheads="1"/>
            </p:cNvSpPr>
            <p:nvPr/>
          </p:nvSpPr>
          <p:spPr bwMode="auto">
            <a:xfrm>
              <a:off x="7183938" y="3762562"/>
              <a:ext cx="588623" cy="2154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ko-KR" altLang="en-US" sz="800" b="1"/>
                <a:t>아데노신</a:t>
              </a:r>
            </a:p>
          </p:txBody>
        </p:sp>
      </p:grpSp>
      <p:grpSp>
        <p:nvGrpSpPr>
          <p:cNvPr id="9" name="그룹 21"/>
          <p:cNvGrpSpPr>
            <a:grpSpLocks/>
          </p:cNvGrpSpPr>
          <p:nvPr/>
        </p:nvGrpSpPr>
        <p:grpSpPr bwMode="auto">
          <a:xfrm>
            <a:off x="5561013" y="4043118"/>
            <a:ext cx="4143375" cy="1296987"/>
            <a:chOff x="575096" y="4950360"/>
            <a:chExt cx="3324272" cy="1293656"/>
          </a:xfrm>
        </p:grpSpPr>
        <p:grpSp>
          <p:nvGrpSpPr>
            <p:cNvPr id="10" name="그룹 24"/>
            <p:cNvGrpSpPr>
              <a:grpSpLocks/>
            </p:cNvGrpSpPr>
            <p:nvPr/>
          </p:nvGrpSpPr>
          <p:grpSpPr bwMode="auto">
            <a:xfrm>
              <a:off x="575096" y="4950360"/>
              <a:ext cx="986430" cy="292680"/>
              <a:chOff x="729223" y="3897678"/>
              <a:chExt cx="986430" cy="292680"/>
            </a:xfrm>
          </p:grpSpPr>
          <p:sp>
            <p:nvSpPr>
              <p:cNvPr id="12" name="이등변 삼각형 11"/>
              <p:cNvSpPr/>
              <p:nvPr/>
            </p:nvSpPr>
            <p:spPr>
              <a:xfrm rot="5400000">
                <a:off x="729223" y="3974334"/>
                <a:ext cx="216024" cy="216024"/>
              </a:xfrm>
              <a:prstGeom prst="triangle">
                <a:avLst/>
              </a:prstGeom>
              <a:gradFill flip="none" rotWithShape="1">
                <a:gsLst>
                  <a:gs pos="0">
                    <a:schemeClr val="tx2">
                      <a:lumMod val="75000"/>
                      <a:tint val="66000"/>
                      <a:satMod val="160000"/>
                    </a:schemeClr>
                  </a:gs>
                  <a:gs pos="50000">
                    <a:schemeClr val="tx2">
                      <a:lumMod val="75000"/>
                      <a:tint val="44500"/>
                      <a:satMod val="160000"/>
                    </a:schemeClr>
                  </a:gs>
                  <a:gs pos="100000">
                    <a:schemeClr val="tx2">
                      <a:lumMod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400"/>
              </a:p>
            </p:txBody>
          </p:sp>
          <p:sp>
            <p:nvSpPr>
              <p:cNvPr id="13" name="TextBox 26"/>
              <p:cNvSpPr txBox="1">
                <a:spLocks noChangeArrowheads="1"/>
              </p:cNvSpPr>
              <p:nvPr/>
            </p:nvSpPr>
            <p:spPr bwMode="auto">
              <a:xfrm>
                <a:off x="1089263" y="3897678"/>
                <a:ext cx="626390" cy="26147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ko-KR" altLang="en-US" sz="1100" b="1">
                    <a:latin typeface="HY태백B" pitchFamily="18" charset="-127"/>
                    <a:ea typeface="HY태백B" pitchFamily="18" charset="-127"/>
                  </a:rPr>
                  <a:t>아데노신</a:t>
                </a:r>
              </a:p>
            </p:txBody>
          </p:sp>
        </p:grpSp>
        <p:sp>
          <p:nvSpPr>
            <p:cNvPr id="11" name="TextBox 27"/>
            <p:cNvSpPr txBox="1">
              <a:spLocks noChangeArrowheads="1"/>
            </p:cNvSpPr>
            <p:nvPr/>
          </p:nvSpPr>
          <p:spPr bwMode="auto">
            <a:xfrm>
              <a:off x="738125" y="5305047"/>
              <a:ext cx="3161243" cy="938969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lvl1pPr marL="285750" indent="-285750" eaLnBrk="0" hangingPunct="0"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eaLnBrk="0" hangingPunct="0"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eaLnBrk="0" hangingPunct="0"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eaLnBrk="0" hangingPunct="0"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eaLnBrk="0" hangingPunct="0"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43175" indent="-257175" defTabSz="10429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3000375" indent="-257175" defTabSz="10429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57575" indent="-257175" defTabSz="10429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914775" indent="-257175" defTabSz="1042988" eaLnBrk="0" fontAlgn="base" hangingPunct="0">
                <a:spcBef>
                  <a:spcPct val="0"/>
                </a:spcBef>
                <a:spcAft>
                  <a:spcPct val="0"/>
                </a:spcAft>
                <a:defRPr kumimoji="1" sz="2100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buFontTx/>
                <a:buChar char="-"/>
                <a:defRPr/>
              </a:pPr>
              <a:r>
                <a:rPr lang="ko-KR" altLang="en-US" sz="1100" dirty="0" err="1" smtClean="0">
                  <a:latin typeface="HY울릉도M" pitchFamily="18" charset="-127"/>
                  <a:ea typeface="HY울릉도M" pitchFamily="18" charset="-127"/>
                </a:rPr>
                <a:t>식약처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 고시 기능성 주름개선 성분</a:t>
              </a:r>
              <a:endParaRPr lang="en-US" altLang="ko-KR" sz="1100" dirty="0" smtClean="0">
                <a:latin typeface="HY울릉도M" pitchFamily="18" charset="-127"/>
                <a:ea typeface="HY울릉도M" pitchFamily="18" charset="-127"/>
              </a:endParaRPr>
            </a:p>
            <a:p>
              <a:pPr eaLnBrk="1" hangingPunct="1">
                <a:buFontTx/>
                <a:buChar char="-"/>
                <a:defRPr/>
              </a:pP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피부에 </a:t>
              </a:r>
              <a:r>
                <a:rPr lang="ko-KR" altLang="en-US" sz="1100" dirty="0" err="1" smtClean="0">
                  <a:latin typeface="HY울릉도M" pitchFamily="18" charset="-127"/>
                  <a:ea typeface="HY울릉도M" pitchFamily="18" charset="-127"/>
                </a:rPr>
                <a:t>침투시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 안정성과 지속력 우수</a:t>
              </a:r>
              <a:endParaRPr lang="en-US" altLang="ko-KR" sz="1100" dirty="0" smtClean="0">
                <a:latin typeface="HY울릉도M" pitchFamily="18" charset="-127"/>
                <a:ea typeface="HY울릉도M" pitchFamily="18" charset="-127"/>
              </a:endParaRPr>
            </a:p>
            <a:p>
              <a:pPr eaLnBrk="1" hangingPunct="1">
                <a:buFontTx/>
                <a:buChar char="-"/>
                <a:defRPr/>
              </a:pPr>
              <a:r>
                <a:rPr lang="ko-KR" altLang="en-US" sz="1100" dirty="0" err="1" smtClean="0">
                  <a:latin typeface="HY울릉도M" pitchFamily="18" charset="-127"/>
                  <a:ea typeface="HY울릉도M" pitchFamily="18" charset="-127"/>
                </a:rPr>
                <a:t>진피층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 내의 콜라겐 합성을 촉진시켜 주름 완화</a:t>
              </a:r>
              <a:endParaRPr lang="en-US" altLang="ko-KR" sz="1100" dirty="0" smtClean="0">
                <a:latin typeface="HY울릉도M" pitchFamily="18" charset="-127"/>
                <a:ea typeface="HY울릉도M" pitchFamily="18" charset="-127"/>
              </a:endParaRPr>
            </a:p>
            <a:p>
              <a:pPr eaLnBrk="1" hangingPunct="1">
                <a:buFontTx/>
                <a:buChar char="-"/>
                <a:defRPr/>
              </a:pP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아데노신은 </a:t>
              </a:r>
              <a:r>
                <a:rPr lang="ko-KR" altLang="en-US" sz="1100" dirty="0" err="1" smtClean="0">
                  <a:latin typeface="HY울릉도M" pitchFamily="18" charset="-127"/>
                  <a:ea typeface="HY울릉도M" pitchFamily="18" charset="-127"/>
                </a:rPr>
                <a:t>세포내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 성분이기 때문에 밤낮 </a:t>
              </a:r>
              <a:r>
                <a:rPr lang="ko-KR" altLang="en-US" sz="1100" dirty="0" err="1" smtClean="0">
                  <a:latin typeface="HY울릉도M" pitchFamily="18" charset="-127"/>
                  <a:ea typeface="HY울릉도M" pitchFamily="18" charset="-127"/>
                </a:rPr>
                <a:t>구분없이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 </a:t>
              </a:r>
              <a:endParaRPr lang="en-US" altLang="ko-KR" sz="1100" dirty="0" smtClean="0">
                <a:latin typeface="HY울릉도M" pitchFamily="18" charset="-127"/>
                <a:ea typeface="HY울릉도M" pitchFamily="18" charset="-127"/>
              </a:endParaRPr>
            </a:p>
            <a:p>
              <a:pPr marL="0" indent="0" eaLnBrk="1" hangingPunct="1">
                <a:defRPr/>
              </a:pPr>
              <a:r>
                <a:rPr lang="en-US" altLang="ko-KR" sz="1100" dirty="0">
                  <a:latin typeface="HY울릉도M" pitchFamily="18" charset="-127"/>
                  <a:ea typeface="HY울릉도M" pitchFamily="18" charset="-127"/>
                </a:rPr>
                <a:t> </a:t>
              </a:r>
              <a:r>
                <a:rPr lang="en-US" altLang="ko-KR" sz="1100" dirty="0" smtClean="0">
                  <a:latin typeface="HY울릉도M" pitchFamily="18" charset="-127"/>
                  <a:ea typeface="HY울릉도M" pitchFamily="18" charset="-127"/>
                </a:rPr>
                <a:t>      </a:t>
              </a:r>
              <a:r>
                <a:rPr lang="ko-KR" altLang="en-US" sz="1100" dirty="0" smtClean="0">
                  <a:latin typeface="HY울릉도M" pitchFamily="18" charset="-127"/>
                  <a:ea typeface="HY울릉도M" pitchFamily="18" charset="-127"/>
                </a:rPr>
                <a:t>사용 가능</a:t>
              </a:r>
              <a:endParaRPr lang="en-US" altLang="ko-KR" sz="1100" dirty="0" smtClean="0">
                <a:latin typeface="HY울릉도M" pitchFamily="18" charset="-127"/>
                <a:ea typeface="HY울릉도M" pitchFamily="18" charset="-127"/>
              </a:endParaRPr>
            </a:p>
          </p:txBody>
        </p:sp>
      </p:grpSp>
      <p:sp>
        <p:nvSpPr>
          <p:cNvPr id="14" name="이등변 삼각형 13"/>
          <p:cNvSpPr/>
          <p:nvPr/>
        </p:nvSpPr>
        <p:spPr bwMode="auto">
          <a:xfrm rot="5400000">
            <a:off x="5657087" y="5775733"/>
            <a:ext cx="216191" cy="253852"/>
          </a:xfrm>
          <a:prstGeom prst="triangle">
            <a:avLst/>
          </a:prstGeom>
          <a:gradFill flip="none" rotWithShape="1">
            <a:gsLst>
              <a:gs pos="0">
                <a:schemeClr val="tx2">
                  <a:lumMod val="7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400"/>
          </a:p>
        </p:txBody>
      </p:sp>
      <p:sp>
        <p:nvSpPr>
          <p:cNvPr id="15" name="TextBox 26"/>
          <p:cNvSpPr txBox="1">
            <a:spLocks noChangeArrowheads="1"/>
          </p:cNvSpPr>
          <p:nvPr/>
        </p:nvSpPr>
        <p:spPr bwMode="auto">
          <a:xfrm>
            <a:off x="6062041" y="5717136"/>
            <a:ext cx="900113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ko-KR" sz="1100" b="1">
                <a:latin typeface="HY태백B" pitchFamily="18" charset="-127"/>
                <a:ea typeface="HY태백B" pitchFamily="18" charset="-127"/>
              </a:rPr>
              <a:t>Adiposlim</a:t>
            </a:r>
            <a:endParaRPr lang="ko-KR" altLang="en-US" sz="1100" b="1">
              <a:latin typeface="HY태백B" pitchFamily="18" charset="-127"/>
              <a:ea typeface="HY태백B" pitchFamily="18" charset="-127"/>
            </a:endParaRPr>
          </a:p>
        </p:txBody>
      </p:sp>
      <p:sp>
        <p:nvSpPr>
          <p:cNvPr id="16" name="TextBox 27"/>
          <p:cNvSpPr txBox="1">
            <a:spLocks noChangeArrowheads="1"/>
          </p:cNvSpPr>
          <p:nvPr/>
        </p:nvSpPr>
        <p:spPr bwMode="auto">
          <a:xfrm>
            <a:off x="5830266" y="6074323"/>
            <a:ext cx="3276600" cy="430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100" dirty="0">
                <a:latin typeface="HY울릉도M" pitchFamily="18" charset="-127"/>
                <a:ea typeface="HY울릉도M" pitchFamily="18" charset="-127"/>
              </a:rPr>
              <a:t>지방세포내의 지방 축적을 방지</a:t>
            </a:r>
            <a:r>
              <a:rPr lang="en-US" altLang="ko-KR" sz="1100" dirty="0">
                <a:latin typeface="HY울릉도M" pitchFamily="18" charset="-127"/>
                <a:ea typeface="HY울릉도M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100" dirty="0">
                <a:latin typeface="HY울릉도M" pitchFamily="18" charset="-127"/>
                <a:ea typeface="HY울릉도M" pitchFamily="18" charset="-127"/>
              </a:rPr>
              <a:t>지방의 연소를 촉진하여 </a:t>
            </a:r>
            <a:r>
              <a:rPr lang="ko-KR" altLang="en-US" sz="1100" dirty="0" err="1">
                <a:latin typeface="HY울릉도M" pitchFamily="18" charset="-127"/>
                <a:ea typeface="HY울릉도M" pitchFamily="18" charset="-127"/>
              </a:rPr>
              <a:t>슬림한</a:t>
            </a:r>
            <a:r>
              <a:rPr lang="ko-KR" altLang="en-US" sz="1100" dirty="0">
                <a:latin typeface="HY울릉도M" pitchFamily="18" charset="-127"/>
                <a:ea typeface="HY울릉도M" pitchFamily="18" charset="-127"/>
              </a:rPr>
              <a:t> 바디라인 연출</a:t>
            </a:r>
            <a:endParaRPr lang="en-US" altLang="ko-KR" sz="1100" dirty="0">
              <a:latin typeface="HY울릉도M" pitchFamily="18" charset="-127"/>
              <a:ea typeface="HY울릉도M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752" y="1460060"/>
            <a:ext cx="4051073" cy="4509620"/>
          </a:xfrm>
          <a:prstGeom prst="rect">
            <a:avLst/>
          </a:prstGeom>
        </p:spPr>
      </p:pic>
      <p:sp>
        <p:nvSpPr>
          <p:cNvPr id="17" name="슬라이드 번호 개체 틀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2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제목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57595">
              <a:defRPr/>
            </a:pPr>
            <a:r>
              <a:rPr lang="en-US" altLang="ko-KR" dirty="0" smtClean="0"/>
              <a:t>2-2</a:t>
            </a:r>
            <a:r>
              <a:rPr lang="en-US" altLang="ko-KR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COTTA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腹部贴</a:t>
            </a:r>
            <a:endParaRPr lang="ko-KR" altLang="en-US" dirty="0">
              <a:latin typeface="Microsoft YaHei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22824" y="1058863"/>
            <a:ext cx="1825625" cy="306387"/>
          </a:xfrm>
          <a:prstGeom prst="rect">
            <a:avLst/>
          </a:prstGeom>
          <a:solidFill>
            <a:srgbClr val="FFC000"/>
          </a:solidFill>
          <a:ln w="19050">
            <a:noFill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프리미엄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하이드로겔</a:t>
            </a:r>
            <a:endParaRPr lang="ko-KR" altLang="en-US" sz="1400" b="1" dirty="0">
              <a:solidFill>
                <a:schemeClr val="bg1"/>
              </a:solidFill>
              <a:latin typeface="+mj-lt"/>
              <a:ea typeface="HY견고딕" panose="02030600000101010101" pitchFamily="18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57960713"/>
              </p:ext>
            </p:extLst>
          </p:nvPr>
        </p:nvGraphicFramePr>
        <p:xfrm>
          <a:off x="4522824" y="1471613"/>
          <a:ext cx="6038850" cy="25298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9077"/>
                <a:gridCol w="4939773"/>
              </a:tblGrid>
              <a:tr h="640081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特点</a:t>
                      </a:r>
                      <a:endParaRPr lang="ko-KR" altLang="en-US" sz="12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b="0" dirty="0" smtClean="0"/>
                        <a:t>·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弹性纤维高浓缩水凝胶型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含有助于分解脂肪的法国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SEPPIC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公司产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ADIPOLESS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、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ADIPOSLIM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成分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426719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主要成分</a:t>
                      </a:r>
                      <a:endParaRPr lang="ko-KR" altLang="en-US" sz="12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50000"/>
                        </a:lnSpc>
                      </a:pPr>
                      <a:r>
                        <a:rPr lang="en-US" altLang="ko-KR" sz="1100" b="0" dirty="0" smtClean="0">
                          <a:latin typeface="+mj-lt"/>
                        </a:rPr>
                        <a:t>·</a:t>
                      </a:r>
                      <a:r>
                        <a:rPr lang="zh-CN" altLang="en-US" sz="11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咖啡因、月桂酰脯氨酸、绿茶萃取物、藜麦提取物、香兰基丁基醚</a:t>
                      </a:r>
                      <a:endParaRPr lang="ko-KR" altLang="en-US" sz="1100" dirty="0" smtClean="0">
                        <a:latin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640081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效果</a:t>
                      </a:r>
                      <a:endParaRPr lang="ko-KR" altLang="en-US" sz="12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有助于打造纤细身体曲线。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一时缓解橘皮现象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防止肌肤下垂及松弛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274318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使用时间</a:t>
                      </a:r>
                      <a:endParaRPr lang="ko-KR" altLang="en-US" sz="12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   120 </a:t>
                      </a:r>
                      <a:r>
                        <a:rPr lang="zh-CN" altLang="en-US" sz="1200" dirty="0" smtClean="0"/>
                        <a:t>分钟</a:t>
                      </a:r>
                      <a:endParaRPr lang="ko-KR" altLang="en-US" sz="1200" dirty="0"/>
                    </a:p>
                  </a:txBody>
                  <a:tcPr marL="91460" marR="91460" marT="45718" marB="45718" anchor="ctr"/>
                </a:tc>
              </a:tr>
            </a:tbl>
          </a:graphicData>
        </a:graphic>
      </p:graphicFrame>
      <p:grpSp>
        <p:nvGrpSpPr>
          <p:cNvPr id="13" name="그룹 21"/>
          <p:cNvGrpSpPr>
            <a:grpSpLocks/>
          </p:cNvGrpSpPr>
          <p:nvPr/>
        </p:nvGrpSpPr>
        <p:grpSpPr bwMode="auto">
          <a:xfrm>
            <a:off x="4635288" y="4056238"/>
            <a:ext cx="3503810" cy="3003955"/>
            <a:chOff x="575096" y="4950362"/>
            <a:chExt cx="3962656" cy="4154501"/>
          </a:xfrm>
        </p:grpSpPr>
        <p:grpSp>
          <p:nvGrpSpPr>
            <p:cNvPr id="14" name="그룹 24"/>
            <p:cNvGrpSpPr>
              <a:grpSpLocks/>
            </p:cNvGrpSpPr>
            <p:nvPr/>
          </p:nvGrpSpPr>
          <p:grpSpPr bwMode="auto">
            <a:xfrm>
              <a:off x="575096" y="4950362"/>
              <a:ext cx="1192534" cy="361809"/>
              <a:chOff x="729223" y="3897680"/>
              <a:chExt cx="1192534" cy="361809"/>
            </a:xfrm>
          </p:grpSpPr>
          <p:sp>
            <p:nvSpPr>
              <p:cNvPr id="16" name="이등변 삼각형 15"/>
              <p:cNvSpPr/>
              <p:nvPr/>
            </p:nvSpPr>
            <p:spPr>
              <a:xfrm rot="5400000">
                <a:off x="729223" y="3974334"/>
                <a:ext cx="216024" cy="216024"/>
              </a:xfrm>
              <a:prstGeom prst="triangle">
                <a:avLst/>
              </a:prstGeom>
              <a:gradFill flip="none" rotWithShape="1">
                <a:gsLst>
                  <a:gs pos="0">
                    <a:schemeClr val="tx2">
                      <a:lumMod val="75000"/>
                      <a:tint val="66000"/>
                      <a:satMod val="160000"/>
                    </a:schemeClr>
                  </a:gs>
                  <a:gs pos="50000">
                    <a:schemeClr val="tx2">
                      <a:lumMod val="75000"/>
                      <a:tint val="44500"/>
                      <a:satMod val="160000"/>
                    </a:schemeClr>
                  </a:gs>
                  <a:gs pos="100000">
                    <a:schemeClr val="tx2">
                      <a:lumMod val="75000"/>
                      <a:tint val="23500"/>
                      <a:satMod val="16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1400"/>
              </a:p>
            </p:txBody>
          </p:sp>
          <p:sp>
            <p:nvSpPr>
              <p:cNvPr id="17" name="TextBox 26"/>
              <p:cNvSpPr txBox="1">
                <a:spLocks noChangeArrowheads="1"/>
              </p:cNvSpPr>
              <p:nvPr/>
            </p:nvSpPr>
            <p:spPr bwMode="auto">
              <a:xfrm>
                <a:off x="1089262" y="3897680"/>
                <a:ext cx="832495" cy="3618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zh-CN" altLang="en-US" sz="1100" b="1" dirty="0" smtClean="0">
                    <a:latin typeface="HY태백B" pitchFamily="18" charset="-127"/>
                    <a:ea typeface="HY태백B" pitchFamily="18" charset="-127"/>
                  </a:rPr>
                  <a:t>临床试验</a:t>
                </a:r>
                <a:endParaRPr lang="ko-KR" altLang="en-US" sz="1100" b="1" dirty="0">
                  <a:latin typeface="HY태백B" pitchFamily="18" charset="-127"/>
                  <a:ea typeface="HY태백B" pitchFamily="18" charset="-127"/>
                </a:endParaRPr>
              </a:p>
            </p:txBody>
          </p:sp>
        </p:grpSp>
        <p:sp>
          <p:nvSpPr>
            <p:cNvPr id="15" name="TextBox 27"/>
            <p:cNvSpPr txBox="1">
              <a:spLocks noChangeArrowheads="1"/>
            </p:cNvSpPr>
            <p:nvPr/>
          </p:nvSpPr>
          <p:spPr bwMode="auto">
            <a:xfrm>
              <a:off x="683108" y="5465485"/>
              <a:ext cx="3854644" cy="36393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对</a:t>
              </a:r>
              <a:r>
                <a:rPr lang="en-US" altLang="ko-KR" sz="1100" dirty="0" smtClean="0">
                  <a:latin typeface="HY울릉도M" pitchFamily="18" charset="-127"/>
                  <a:ea typeface="HY울릉도M" pitchFamily="18" charset="-127"/>
                </a:rPr>
                <a:t>20~60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岁的 女性试验</a:t>
              </a: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使用前</a:t>
              </a:r>
              <a:r>
                <a:rPr lang="en-US" altLang="ko-KR" sz="1100" dirty="0" smtClean="0">
                  <a:latin typeface="HY울릉도M" pitchFamily="18" charset="-127"/>
                  <a:ea typeface="HY울릉도M" pitchFamily="18" charset="-127"/>
                </a:rPr>
                <a:t>3.00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，使用</a:t>
              </a:r>
              <a:r>
                <a:rPr lang="en-US" altLang="zh-CN" sz="1100" dirty="0" smtClean="0">
                  <a:latin typeface="HY울릉도M" pitchFamily="18" charset="-127"/>
                  <a:ea typeface="HY울릉도M" pitchFamily="18" charset="-127"/>
                </a:rPr>
                <a:t>4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周后</a:t>
              </a:r>
              <a:r>
                <a:rPr lang="en-US" altLang="zh-CN" sz="1100" dirty="0" smtClean="0">
                  <a:latin typeface="HY울릉도M" pitchFamily="18" charset="-127"/>
                  <a:ea typeface="HY울릉도M" pitchFamily="18" charset="-127"/>
                </a:rPr>
                <a:t>2.71 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有减小效果</a:t>
              </a:r>
              <a:endParaRPr lang="en-US" altLang="zh-CN" sz="1100" dirty="0" smtClean="0">
                <a:latin typeface="HY울릉도M" pitchFamily="18" charset="-127"/>
                <a:ea typeface="HY울릉도M" pitchFamily="18" charset="-127"/>
              </a:endParaRPr>
            </a:p>
            <a:p>
              <a:pPr marL="285750" indent="-285750">
                <a:buFontTx/>
                <a:buChar char="-"/>
              </a:pPr>
              <a:r>
                <a:rPr lang="zh-CN" altLang="en-US" sz="1100" dirty="0">
                  <a:latin typeface="HY울릉도M" pitchFamily="18" charset="-127"/>
                  <a:ea typeface="HY울릉도M" pitchFamily="18" charset="-127"/>
                </a:rPr>
                <a:t>分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析了大腿的脂肪层，使用</a:t>
              </a:r>
              <a:r>
                <a:rPr lang="en-US" altLang="zh-CN" sz="1100" dirty="0" smtClean="0">
                  <a:latin typeface="HY울릉도M" pitchFamily="18" charset="-127"/>
                  <a:ea typeface="HY울릉도M" pitchFamily="18" charset="-127"/>
                </a:rPr>
                <a:t>4</a:t>
              </a:r>
              <a:r>
                <a:rPr lang="zh-CN" altLang="en-US" sz="1100" dirty="0" smtClean="0">
                  <a:latin typeface="HY울릉도M" pitchFamily="18" charset="-127"/>
                  <a:ea typeface="HY울릉도M" pitchFamily="18" charset="-127"/>
                </a:rPr>
                <a:t>周后减少了</a:t>
              </a:r>
              <a:r>
                <a:rPr lang="en-US" altLang="zh-CN" sz="1100" dirty="0" smtClean="0">
                  <a:latin typeface="HY울릉도M" pitchFamily="18" charset="-127"/>
                  <a:ea typeface="HY울릉도M" pitchFamily="18" charset="-127"/>
                </a:rPr>
                <a:t>2.81%</a:t>
              </a:r>
              <a:endParaRPr lang="en-US" altLang="ko-KR" sz="1100" dirty="0">
                <a:latin typeface="HY울릉도M" pitchFamily="18" charset="-127"/>
                <a:ea typeface="HY울릉도M" pitchFamily="18" charset="-127"/>
              </a:endParaRPr>
            </a:p>
          </p:txBody>
        </p:sp>
      </p:grpSp>
      <p:pic>
        <p:nvPicPr>
          <p:cNvPr id="18" name="Picture 21"/>
          <p:cNvPicPr>
            <a:picLocks noChangeAspect="1" noChangeArrowheads="1"/>
          </p:cNvPicPr>
          <p:nvPr/>
        </p:nvPicPr>
        <p:blipFill>
          <a:blip r:embed="rId3" cstate="print"/>
          <a:srcRect l="55469" t="20277" r="30937" b="50000"/>
          <a:stretch>
            <a:fillRect/>
          </a:stretch>
        </p:blipFill>
        <p:spPr bwMode="auto">
          <a:xfrm>
            <a:off x="7608924" y="4527550"/>
            <a:ext cx="2952750" cy="1830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20"/>
          <p:cNvPicPr>
            <a:picLocks noChangeAspect="1" noChangeArrowheads="1"/>
          </p:cNvPicPr>
          <p:nvPr/>
        </p:nvPicPr>
        <p:blipFill>
          <a:blip r:embed="rId4" cstate="print"/>
          <a:srcRect l="56560" t="31721" r="30556" b="38982"/>
          <a:stretch>
            <a:fillRect/>
          </a:stretch>
        </p:blipFill>
        <p:spPr bwMode="auto">
          <a:xfrm>
            <a:off x="4547899" y="4655425"/>
            <a:ext cx="3044825" cy="194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8108" y="1471613"/>
            <a:ext cx="4314662" cy="4469257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3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제목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57595">
              <a:defRPr/>
            </a:pPr>
            <a:r>
              <a:rPr lang="en-US" altLang="ko-KR" dirty="0" smtClean="0"/>
              <a:t>2-3. </a:t>
            </a:r>
            <a:r>
              <a:rPr lang="en-US" altLang="ko-KR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COTTA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胸部贴</a:t>
            </a:r>
            <a:endParaRPr lang="ko-KR" altLang="en-US" dirty="0">
              <a:latin typeface="Microsoft YaHei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79913" y="1058863"/>
            <a:ext cx="1825625" cy="306387"/>
          </a:xfrm>
          <a:prstGeom prst="rect">
            <a:avLst/>
          </a:prstGeom>
          <a:solidFill>
            <a:srgbClr val="FFC000"/>
          </a:solidFill>
          <a:ln w="19050">
            <a:noFill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프리미엄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하이드로겔</a:t>
            </a:r>
            <a:endParaRPr lang="ko-KR" altLang="en-US" sz="1400" b="1" dirty="0">
              <a:solidFill>
                <a:schemeClr val="bg1"/>
              </a:solidFill>
              <a:latin typeface="+mj-lt"/>
              <a:ea typeface="HY견고딕" panose="02030600000101010101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081297241"/>
              </p:ext>
            </p:extLst>
          </p:nvPr>
        </p:nvGraphicFramePr>
        <p:xfrm>
          <a:off x="4379913" y="1471613"/>
          <a:ext cx="5967412" cy="25108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6075"/>
                <a:gridCol w="4881337"/>
              </a:tblGrid>
              <a:tr h="1123176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特点</a:t>
                      </a:r>
                      <a:endParaRPr lang="ko-KR" altLang="en-US" sz="1200" b="1" dirty="0"/>
                    </a:p>
                  </a:txBody>
                  <a:tcPr marL="91460" marR="91460" marT="45727" marB="45727"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弹性纤维高浓缩水凝胶型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含有法国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SEPPIC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公司的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VOLUFORM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、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VOLUFILINE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成分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24K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黄金成分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10ppm</a:t>
                      </a:r>
                    </a:p>
                  </a:txBody>
                  <a:tcPr marL="91460" marR="91460" marT="45727" marB="45727" anchor="ctr"/>
                </a:tc>
              </a:tr>
              <a:tr h="398230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主要成分</a:t>
                      </a:r>
                      <a:endParaRPr lang="ko-KR" altLang="en-US" sz="1200" b="1" dirty="0"/>
                    </a:p>
                  </a:txBody>
                  <a:tcPr marL="91460" marR="91460" marT="45727" marB="45727"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50000"/>
                        </a:lnSpc>
                      </a:pPr>
                      <a:r>
                        <a:rPr lang="en-US" altLang="ko-KR" sz="1100" b="1" kern="120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·    </a:t>
                      </a:r>
                      <a:r>
                        <a:rPr lang="zh-CN" altLang="en-US" sz="110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棕</a:t>
                      </a:r>
                      <a:r>
                        <a:rPr lang="zh-CN" altLang="en-US" sz="11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榈醯异亮氨酸、知母根提取物 </a:t>
                      </a:r>
                      <a:endParaRPr lang="ko-KR" altLang="en-US" sz="1100" dirty="0">
                        <a:latin typeface="Microsoft YaHei" panose="020B0503020204020204" pitchFamily="34" charset="-122"/>
                      </a:endParaRPr>
                    </a:p>
                  </a:txBody>
                  <a:tcPr marL="91460" marR="91460" marT="45727" marB="45727" anchor="ctr"/>
                </a:tc>
              </a:tr>
              <a:tr h="582270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效果</a:t>
                      </a:r>
                      <a:endParaRPr lang="ko-KR" altLang="en-US" sz="1200" b="1" dirty="0"/>
                    </a:p>
                  </a:txBody>
                  <a:tcPr marL="91460" marR="91460" marT="45727" marB="45727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smtClean="0"/>
                        <a:t>·</a:t>
                      </a:r>
                      <a:r>
                        <a:rPr lang="zh-CN" altLang="en-US" sz="120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有助于打造魅力胸部曲线</a:t>
                      </a:r>
                      <a:endParaRPr lang="en-US" altLang="ko-KR" sz="120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防止肌肤下垂及松弛</a:t>
                      </a:r>
                      <a:endParaRPr lang="en-US" altLang="ko-KR" sz="120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27" marB="45727" anchor="ctr"/>
                </a:tc>
              </a:tr>
              <a:tr h="349359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使用时间</a:t>
                      </a:r>
                      <a:endParaRPr lang="ko-KR" altLang="en-US" sz="1200" b="1" dirty="0"/>
                    </a:p>
                  </a:txBody>
                  <a:tcPr marL="91460" marR="91460" marT="45727" marB="45727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   120</a:t>
                      </a:r>
                      <a:r>
                        <a:rPr lang="zh-CN" altLang="en-US" sz="1200" dirty="0" smtClean="0"/>
                        <a:t>分钟</a:t>
                      </a:r>
                      <a:endParaRPr lang="ko-KR" altLang="en-US" sz="1200" dirty="0"/>
                    </a:p>
                  </a:txBody>
                  <a:tcPr marL="91460" marR="91460" marT="45727" marB="45727" anchor="ctr"/>
                </a:tc>
              </a:tr>
            </a:tbl>
          </a:graphicData>
        </a:graphic>
      </p:graphicFrame>
      <p:grpSp>
        <p:nvGrpSpPr>
          <p:cNvPr id="6" name="그룹 22"/>
          <p:cNvGrpSpPr>
            <a:grpSpLocks/>
          </p:cNvGrpSpPr>
          <p:nvPr/>
        </p:nvGrpSpPr>
        <p:grpSpPr bwMode="auto">
          <a:xfrm>
            <a:off x="4505775" y="5571318"/>
            <a:ext cx="3625066" cy="1841872"/>
            <a:chOff x="445926" y="3380365"/>
            <a:chExt cx="3112566" cy="1677839"/>
          </a:xfrm>
        </p:grpSpPr>
        <p:pic>
          <p:nvPicPr>
            <p:cNvPr id="7" name="Picture 7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45926" y="3380365"/>
              <a:ext cx="3112566" cy="147472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TextBox 26"/>
            <p:cNvSpPr txBox="1">
              <a:spLocks noChangeArrowheads="1"/>
            </p:cNvSpPr>
            <p:nvPr/>
          </p:nvSpPr>
          <p:spPr bwMode="auto">
            <a:xfrm>
              <a:off x="887499" y="4827372"/>
              <a:ext cx="603050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900" b="1">
                  <a:latin typeface="HY태백B" pitchFamily="18" charset="-127"/>
                  <a:ea typeface="HY태백B" pitchFamily="18" charset="-127"/>
                </a:rPr>
                <a:t>BEFORE</a:t>
              </a:r>
              <a:endParaRPr lang="ko-KR" altLang="en-US" sz="900" b="1">
                <a:latin typeface="HY태백B" pitchFamily="18" charset="-127"/>
                <a:ea typeface="HY태백B" pitchFamily="18" charset="-127"/>
              </a:endParaRPr>
            </a:p>
          </p:txBody>
        </p:sp>
        <p:sp>
          <p:nvSpPr>
            <p:cNvPr id="9" name="TextBox 26"/>
            <p:cNvSpPr txBox="1">
              <a:spLocks noChangeArrowheads="1"/>
            </p:cNvSpPr>
            <p:nvPr/>
          </p:nvSpPr>
          <p:spPr bwMode="auto">
            <a:xfrm>
              <a:off x="2606166" y="4827372"/>
              <a:ext cx="518091" cy="230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900" b="1">
                  <a:latin typeface="HY태백B" pitchFamily="18" charset="-127"/>
                  <a:ea typeface="HY태백B" pitchFamily="18" charset="-127"/>
                </a:rPr>
                <a:t>AFTER</a:t>
              </a:r>
              <a:endParaRPr lang="ko-KR" altLang="en-US" sz="900" b="1">
                <a:latin typeface="HY태백B" pitchFamily="18" charset="-127"/>
                <a:ea typeface="HY태백B" pitchFamily="18" charset="-127"/>
              </a:endParaRPr>
            </a:p>
          </p:txBody>
        </p:sp>
        <p:cxnSp>
          <p:nvCxnSpPr>
            <p:cNvPr id="10" name="직선 화살표 연결선 9"/>
            <p:cNvCxnSpPr/>
            <p:nvPr/>
          </p:nvCxnSpPr>
          <p:spPr>
            <a:xfrm>
              <a:off x="806435" y="4276214"/>
              <a:ext cx="297039" cy="180171"/>
            </a:xfrm>
            <a:prstGeom prst="straightConnector1">
              <a:avLst/>
            </a:prstGeom>
            <a:ln w="57150">
              <a:solidFill>
                <a:srgbClr val="FFFF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화살표 연결선 10"/>
            <p:cNvCxnSpPr/>
            <p:nvPr/>
          </p:nvCxnSpPr>
          <p:spPr>
            <a:xfrm>
              <a:off x="2356371" y="4276214"/>
              <a:ext cx="298309" cy="180171"/>
            </a:xfrm>
            <a:prstGeom prst="straightConnector1">
              <a:avLst/>
            </a:prstGeom>
            <a:ln w="57150">
              <a:solidFill>
                <a:srgbClr val="FFFF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직사각형 30"/>
          <p:cNvSpPr>
            <a:spLocks noChangeArrowheads="1"/>
          </p:cNvSpPr>
          <p:nvPr/>
        </p:nvSpPr>
        <p:spPr bwMode="auto">
          <a:xfrm>
            <a:off x="6978650" y="4495800"/>
            <a:ext cx="3595688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FontTx/>
              <a:buChar char="-"/>
            </a:pP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 제품을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 6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개월간 사용한다면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, A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컵 사이즈의 가슴을</a:t>
            </a:r>
            <a:endParaRPr lang="en-US" altLang="ko-KR" sz="1100">
              <a:latin typeface="HY울릉도M" pitchFamily="18" charset="-127"/>
              <a:ea typeface="HY울릉도M" pitchFamily="18" charset="-127"/>
            </a:endParaRPr>
          </a:p>
          <a:p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    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가진 여성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(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약 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300cc)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은 각각 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81CC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의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 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볼륨 증가를</a:t>
            </a:r>
            <a:endParaRPr lang="en-US" altLang="ko-KR" sz="1100">
              <a:latin typeface="HY울릉도M" pitchFamily="18" charset="-127"/>
              <a:ea typeface="HY울릉도M" pitchFamily="18" charset="-127"/>
            </a:endParaRPr>
          </a:p>
          <a:p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    </a:t>
            </a:r>
            <a:r>
              <a:rPr lang="ko-KR" altLang="en-US" sz="1100">
                <a:latin typeface="HY울릉도M" pitchFamily="18" charset="-127"/>
                <a:ea typeface="HY울릉도M" pitchFamily="18" charset="-127"/>
              </a:rPr>
              <a:t>경험 할 수 있다</a:t>
            </a:r>
            <a:r>
              <a:rPr lang="en-US" altLang="ko-KR" sz="1100">
                <a:latin typeface="HY울릉도M" pitchFamily="18" charset="-127"/>
                <a:ea typeface="HY울릉도M" pitchFamily="18" charset="-127"/>
              </a:rPr>
              <a:t>.</a:t>
            </a:r>
          </a:p>
        </p:txBody>
      </p:sp>
      <p:pic>
        <p:nvPicPr>
          <p:cNvPr id="13" name="Picture 8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05775" y="4062682"/>
            <a:ext cx="2085106" cy="14461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9"/>
          <p:cNvPicPr>
            <a:picLocks noChangeAspect="1" noChangeArrowheads="1"/>
          </p:cNvPicPr>
          <p:nvPr/>
        </p:nvPicPr>
        <p:blipFill>
          <a:blip r:embed="rId5" cstate="print"/>
          <a:srcRect t="18063"/>
          <a:stretch>
            <a:fillRect/>
          </a:stretch>
        </p:blipFill>
        <p:spPr bwMode="auto">
          <a:xfrm>
            <a:off x="6910113" y="3976957"/>
            <a:ext cx="3595688" cy="1068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9051" y="1476375"/>
            <a:ext cx="4266579" cy="4464496"/>
          </a:xfrm>
          <a:prstGeom prst="rect">
            <a:avLst/>
          </a:prstGeom>
        </p:spPr>
      </p:pic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4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제목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2-4. </a:t>
            </a:r>
            <a:r>
              <a:rPr lang="zh-CN" altLang="en-US" dirty="0" smtClean="0"/>
              <a:t>退休服 贴</a:t>
            </a:r>
            <a:endParaRPr lang="ko-KR" alt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4265613" y="1058863"/>
            <a:ext cx="1825625" cy="306387"/>
          </a:xfrm>
          <a:prstGeom prst="rect">
            <a:avLst/>
          </a:prstGeom>
          <a:solidFill>
            <a:srgbClr val="FFC000"/>
          </a:solidFill>
          <a:ln w="19050">
            <a:noFill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프리미엄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  <a:ea typeface="HY견고딕" panose="02030600000101010101" pitchFamily="18" charset="-127"/>
              </a:rPr>
              <a:t>하이드로겔</a:t>
            </a:r>
            <a:endParaRPr lang="ko-KR" altLang="en-US" sz="1400" b="1" dirty="0">
              <a:solidFill>
                <a:schemeClr val="bg1"/>
              </a:solidFill>
              <a:latin typeface="+mj-lt"/>
              <a:ea typeface="HY견고딕" panose="0203060000010101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989471891"/>
              </p:ext>
            </p:extLst>
          </p:nvPr>
        </p:nvGraphicFramePr>
        <p:xfrm>
          <a:off x="4265613" y="1471613"/>
          <a:ext cx="5689599" cy="43972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5513"/>
                <a:gridCol w="4654086"/>
              </a:tblGrid>
              <a:tr h="1501631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400" b="1" dirty="0" smtClean="0"/>
                        <a:t>特点</a:t>
                      </a:r>
                      <a:endParaRPr lang="ko-KR" altLang="en-US" sz="14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zh-CN" altLang="en-US" sz="1400" b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含促进脂肪分解的</a:t>
                      </a:r>
                      <a:r>
                        <a:rPr lang="en-US" altLang="ko-KR" sz="1400" b="0" dirty="0" err="1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Adiposlim</a:t>
                      </a:r>
                      <a:r>
                        <a:rPr lang="zh-CN" altLang="en-US" sz="1400" b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与抑制脂肪形成的</a:t>
                      </a:r>
                      <a:r>
                        <a:rPr lang="en-US" altLang="ko-KR" sz="1400" b="0" dirty="0" err="1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Adipoless</a:t>
                      </a:r>
                      <a:r>
                        <a:rPr lang="zh-CN" altLang="en-US" sz="1400" b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，有助于打造富有弹性的身体曲线。</a:t>
                      </a:r>
                      <a:endParaRPr lang="ko-KR" altLang="en-US" sz="1400" b="0" dirty="0" smtClean="0">
                        <a:latin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139541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zh-CN" altLang="en-US" sz="1400" b="1" dirty="0" smtClean="0"/>
                        <a:t>主要成分</a:t>
                      </a:r>
                      <a:endParaRPr lang="ko-KR" altLang="en-US" sz="14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有助于打造富有弹性的臀部曲线。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防止肌肤下垂及松弛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822433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400" b="1" dirty="0" smtClean="0"/>
                        <a:t>效果</a:t>
                      </a:r>
                      <a:endParaRPr lang="ko-KR" altLang="en-US" sz="14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marL="0" marR="0" indent="0" algn="just" defTabSz="957657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·</a:t>
                      </a:r>
                      <a:r>
                        <a:rPr lang="zh-CN" altLang="en-US" sz="14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棕榈醯异亮氨酸、知母根提取物、水解胶原</a:t>
                      </a:r>
                      <a:endParaRPr lang="ko-KR" altLang="en-US" sz="1400" dirty="0" smtClean="0">
                        <a:latin typeface="Microsoft YaHei" panose="020B0503020204020204" pitchFamily="34" charset="-122"/>
                      </a:endParaRPr>
                    </a:p>
                  </a:txBody>
                  <a:tcPr marL="91460" marR="91460" marT="45718" marB="45718" anchor="ctr"/>
                </a:tc>
              </a:tr>
              <a:tr h="677775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400" b="1" dirty="0" smtClean="0"/>
                        <a:t>使用时间</a:t>
                      </a:r>
                      <a:endParaRPr lang="ko-KR" altLang="en-US" sz="1400" b="1" dirty="0"/>
                    </a:p>
                  </a:txBody>
                  <a:tcPr marL="91460" marR="91460" marT="45718" marB="45718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   240 </a:t>
                      </a:r>
                      <a:r>
                        <a:rPr lang="zh-CN" altLang="en-US" sz="1400" dirty="0" smtClean="0"/>
                        <a:t>分钟</a:t>
                      </a:r>
                      <a:endParaRPr lang="ko-KR" altLang="en-US" sz="1400" dirty="0"/>
                    </a:p>
                  </a:txBody>
                  <a:tcPr marL="91460" marR="91460" marT="45718" marB="45718" anchor="ctr"/>
                </a:tc>
              </a:tr>
            </a:tbl>
          </a:graphicData>
        </a:graphic>
      </p:graphicFrame>
      <p:pic>
        <p:nvPicPr>
          <p:cNvPr id="16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81897" y="4572719"/>
            <a:ext cx="1989137" cy="129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5</a:t>
            </a:fld>
            <a:endParaRPr lang="ko-KR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2196455"/>
            <a:ext cx="4171034" cy="2214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제목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57595">
              <a:defRPr/>
            </a:pPr>
            <a:r>
              <a:rPr lang="en-US" altLang="ko-KR" dirty="0" smtClean="0"/>
              <a:t>2-5. </a:t>
            </a:r>
            <a:r>
              <a:rPr lang="en-US" altLang="ko-KR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COTTA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黄金水凝胶面膜</a:t>
            </a:r>
            <a:endParaRPr lang="ko-KR" altLang="en-US" dirty="0">
              <a:latin typeface="Microsoft YaHei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53063" y="1016000"/>
            <a:ext cx="2028825" cy="307975"/>
          </a:xfrm>
          <a:prstGeom prst="rect">
            <a:avLst/>
          </a:prstGeom>
          <a:solidFill>
            <a:srgbClr val="FFC000"/>
          </a:solidFill>
          <a:ln w="19050">
            <a:noFill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ko-KR" altLang="en-US" sz="1400" b="1" dirty="0">
                <a:solidFill>
                  <a:schemeClr val="bg1"/>
                </a:solidFill>
                <a:latin typeface="+mj-lt"/>
              </a:rPr>
              <a:t>네트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</a:rPr>
              <a:t>매쉬</a:t>
            </a:r>
            <a:r>
              <a:rPr lang="ko-KR" altLang="en-US" sz="1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ko-KR" altLang="en-US" sz="1400" b="1" dirty="0" err="1">
                <a:solidFill>
                  <a:schemeClr val="bg1"/>
                </a:solidFill>
                <a:latin typeface="+mj-lt"/>
              </a:rPr>
              <a:t>하이드로겔</a:t>
            </a:r>
            <a:endParaRPr lang="ko-KR" altLang="en-US" sz="1400" b="1" dirty="0">
              <a:solidFill>
                <a:schemeClr val="bg1"/>
              </a:solidFill>
              <a:latin typeface="+mj-lt"/>
              <a:ea typeface="HY견고딕" panose="02030600000101010101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455456142"/>
              </p:ext>
            </p:extLst>
          </p:nvPr>
        </p:nvGraphicFramePr>
        <p:xfrm>
          <a:off x="5453063" y="1346200"/>
          <a:ext cx="4679950" cy="410572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51756"/>
                <a:gridCol w="3828194"/>
              </a:tblGrid>
              <a:tr h="792688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特点</a:t>
                      </a:r>
                      <a:endParaRPr lang="ko-KR" altLang="en-US" sz="1200" b="1" dirty="0"/>
                    </a:p>
                  </a:txBody>
                  <a:tcPr marL="91429" marR="91429" marT="45732" marB="45732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dirty="0" smtClean="0"/>
                        <a:t>· </a:t>
                      </a:r>
                      <a:r>
                        <a:rPr lang="en-US" altLang="ko-KR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Net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mesh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型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获得韩国食品医药品安全处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(KFDA)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的美白及抗皱功能性认证</a:t>
                      </a:r>
                      <a:endParaRPr lang="en-US" altLang="ko-KR" sz="1200" baseline="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24K</a:t>
                      </a: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黄金成分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10ppm</a:t>
                      </a: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含有海洋胶原蛋白</a:t>
                      </a:r>
                      <a:r>
                        <a:rPr lang="en-US" altLang="ko-KR" sz="12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100,000ppm</a:t>
                      </a:r>
                    </a:p>
                  </a:txBody>
                  <a:tcPr marL="91429" marR="91429" marT="45732" marB="45732" anchor="ctr"/>
                </a:tc>
              </a:tr>
              <a:tr h="718223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主要成分</a:t>
                      </a:r>
                      <a:endParaRPr lang="ko-KR" altLang="en-US" sz="1200" b="1" dirty="0"/>
                    </a:p>
                  </a:txBody>
                  <a:tcPr marL="91429" marR="91429" marT="45732" marB="45732" anchor="ctr"/>
                </a:tc>
                <a:tc>
                  <a:txBody>
                    <a:bodyPr/>
                    <a:lstStyle/>
                    <a:p>
                      <a:pPr marL="0" marR="0" indent="0" algn="just" defTabSz="1043056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含有海洋胶原蛋白</a:t>
                      </a:r>
                      <a:r>
                        <a:rPr lang="en-US" altLang="ko-KR" sz="1100" baseline="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100,000ppm</a:t>
                      </a:r>
                    </a:p>
                    <a:p>
                      <a:pPr algn="just" latinLnBrk="1"/>
                      <a:r>
                        <a:rPr lang="zh-CN" altLang="en-US" sz="11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腺苷、烟酰胺、玻尿酸</a:t>
                      </a:r>
                      <a:endParaRPr lang="ko-KR" altLang="en-US" sz="1100" dirty="0">
                        <a:latin typeface="Microsoft YaHei" panose="020B0503020204020204" pitchFamily="34" charset="-122"/>
                      </a:endParaRPr>
                    </a:p>
                  </a:txBody>
                  <a:tcPr marL="91429" marR="91429" marT="45732" marB="45732" anchor="ctr"/>
                </a:tc>
              </a:tr>
              <a:tr h="1371960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效果</a:t>
                      </a:r>
                      <a:endParaRPr lang="ko-KR" altLang="en-US" sz="1200" b="1" dirty="0"/>
                    </a:p>
                  </a:txBody>
                  <a:tcPr marL="91429" marR="91429" marT="45732" marB="45732" anchor="ctr"/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dirty="0" smtClean="0"/>
                        <a:t>·</a:t>
                      </a: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水凝胶的有效成分持续供应营养，令肌肤净白剔透、富有弹性。</a:t>
                      </a:r>
                      <a:endParaRPr lang="en-US" altLang="ko-KR" sz="1200" dirty="0" smtClean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285750" indent="-285750" algn="just" latinLnBrk="1">
                        <a:lnSpc>
                          <a:spcPct val="150000"/>
                        </a:lnSpc>
                        <a:buFont typeface="Arial" pitchFamily="34" charset="0"/>
                        <a:buChar char="•"/>
                      </a:pPr>
                      <a:r>
                        <a:rPr lang="zh-CN" altLang="en-US" sz="1200" dirty="0" smtClean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所含腺苷及烟酰胺成分，有助于缓解皱纹及肌肤美白。</a:t>
                      </a:r>
                      <a:endParaRPr lang="ko-KR" altLang="en-US" sz="1200" dirty="0">
                        <a:latin typeface="Microsoft YaHei" panose="020B0503020204020204" pitchFamily="34" charset="-122"/>
                      </a:endParaRPr>
                    </a:p>
                  </a:txBody>
                  <a:tcPr marL="91429" marR="91429" marT="45732" marB="45732" anchor="ctr"/>
                </a:tc>
              </a:tr>
              <a:tr h="552479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1200" b="1" dirty="0" smtClean="0"/>
                        <a:t>使用时间</a:t>
                      </a:r>
                      <a:endParaRPr lang="ko-KR" altLang="en-US" sz="1200" b="1" dirty="0"/>
                    </a:p>
                  </a:txBody>
                  <a:tcPr marL="91429" marR="91429" marT="45732" marB="45732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   30 </a:t>
                      </a:r>
                      <a:r>
                        <a:rPr lang="zh-CN" altLang="en-US" sz="1200" dirty="0" smtClean="0"/>
                        <a:t>分钟</a:t>
                      </a:r>
                      <a:endParaRPr lang="ko-KR" altLang="en-US" sz="1200" dirty="0"/>
                    </a:p>
                  </a:txBody>
                  <a:tcPr marL="91429" marR="91429" marT="45732" marB="45732" anchor="ctr"/>
                </a:tc>
              </a:tr>
            </a:tbl>
          </a:graphicData>
        </a:graphic>
      </p:graphicFrame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4E274D-3ABC-4B29-96CB-419BA9DC704A}" type="slidenum">
              <a:rPr lang="ko-KR" altLang="en-US" smtClean="0"/>
              <a:pPr>
                <a:defRPr/>
              </a:pPr>
              <a:t>6</a:t>
            </a:fld>
            <a:endParaRPr lang="ko-KR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3164" y="1423177"/>
            <a:ext cx="4989510" cy="257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4602" y="4209259"/>
            <a:ext cx="4217330" cy="22391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34132" y="6960016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962324" y="6960016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17688" y="4500563"/>
            <a:ext cx="7440612" cy="474662"/>
          </a:xfrm>
          <a:prstGeom prst="rect">
            <a:avLst/>
          </a:prstGeom>
          <a:noFill/>
          <a:ln>
            <a:noFill/>
          </a:ln>
        </p:spPr>
        <p:txBody>
          <a:bodyPr wrap="none" lIns="104306" tIns="52153" rIns="104306" bIns="52153"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400" cap="all" dirty="0">
                <a:ln w="9000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 </a:t>
            </a:r>
            <a:r>
              <a:rPr kumimoji="0" lang="en-US" altLang="ko-KR" sz="2400" cap="all" dirty="0">
                <a:ln w="9000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“ </a:t>
            </a:r>
            <a:r>
              <a:rPr kumimoji="0" lang="ko-KR" altLang="en-US" sz="2400" cap="all" dirty="0">
                <a:ln w="9000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품질 경쟁력 우위 확보를 통한 고객 만족 실현 </a:t>
            </a:r>
            <a:r>
              <a:rPr kumimoji="0" lang="en-US" altLang="ko-KR" sz="2400" cap="all" dirty="0">
                <a:ln w="9000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!! “</a:t>
            </a:r>
            <a:endParaRPr kumimoji="0" lang="ko-KR" altLang="en-US" sz="2400" cap="all" dirty="0">
              <a:ln w="9000" cmpd="sng">
                <a:noFill/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90516" y="6948983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418708" y="6948983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46900" y="6948983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897892" y="6948983"/>
            <a:ext cx="2857520" cy="276999"/>
          </a:xfrm>
          <a:prstGeom prst="rect">
            <a:avLst/>
          </a:prstGeom>
          <a:noFill/>
          <a:effectLst>
            <a:softEdge rad="12700"/>
          </a:effectLst>
        </p:spPr>
        <p:txBody>
          <a:bodyPr>
            <a:spAutoFit/>
          </a:bodyPr>
          <a:lstStyle/>
          <a:p>
            <a:pPr defTabSz="1043056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spc="57" dirty="0">
                <a:ln w="13500">
                  <a:solidFill>
                    <a:schemeClr val="accent2">
                      <a:lumMod val="60000"/>
                      <a:lumOff val="40000"/>
                      <a:alpha val="6500"/>
                    </a:schemeClr>
                  </a:solidFill>
                  <a:prstDash val="solid"/>
                </a:ln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Demi" pitchFamily="34" charset="0"/>
                <a:ea typeface="+mn-ea"/>
              </a:rPr>
              <a:t>INNOVATION CARE</a:t>
            </a:r>
            <a:endParaRPr kumimoji="0" lang="ko-KR" altLang="en-US" sz="1200" b="1" spc="57" dirty="0">
              <a:ln w="13500">
                <a:solidFill>
                  <a:schemeClr val="accent2">
                    <a:lumMod val="60000"/>
                    <a:lumOff val="40000"/>
                    <a:alpha val="6500"/>
                  </a:schemeClr>
                </a:solidFill>
                <a:prstDash val="solid"/>
              </a:ln>
              <a:solidFill>
                <a:schemeClr val="accent6">
                  <a:lumMod val="20000"/>
                  <a:lumOff val="80000"/>
                </a:schemeClr>
              </a:solidFill>
              <a:latin typeface="Franklin Gothic Demi" pitchFamily="34" charset="0"/>
              <a:ea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219450" y="3270250"/>
            <a:ext cx="7473950" cy="79216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defRPr/>
            </a:pPr>
            <a:r>
              <a:rPr lang="ko-KR" altLang="en-US" sz="2400" b="1" dirty="0">
                <a:solidFill>
                  <a:schemeClr val="bg1"/>
                </a:solidFill>
              </a:rPr>
              <a:t>  감사합니다</a:t>
            </a:r>
            <a:r>
              <a:rPr lang="en-US" altLang="ko-KR" sz="2400" b="1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48138" name="그림 4" descr="kthasia2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3363" y="3276600"/>
            <a:ext cx="2814637" cy="817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1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rgbClr val="FF9933">
                <a:alpha val="68000"/>
              </a:srgbClr>
            </a:gs>
            <a:gs pos="100000">
              <a:srgbClr val="600000">
                <a:alpha val="40000"/>
              </a:srgbClr>
            </a:gs>
          </a:gsLst>
          <a:lin ang="0" scaled="1"/>
        </a:gradFill>
        <a:ln>
          <a:noFill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4225882</TotalTime>
  <Words>728</Words>
  <Application>Microsoft Office PowerPoint</Application>
  <PresentationFormat>사용자 지정</PresentationFormat>
  <Paragraphs>118</Paragraphs>
  <Slides>7</Slides>
  <Notes>7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8" baseType="lpstr">
      <vt:lpstr>Office 테마</vt:lpstr>
      <vt:lpstr>슬라이드 1</vt:lpstr>
      <vt:lpstr>2-1. COTTA迷人局部贴</vt:lpstr>
      <vt:lpstr>2-2COTTA腹部贴</vt:lpstr>
      <vt:lpstr>2-3. COTTA胸部贴</vt:lpstr>
      <vt:lpstr>2-4. 退休服 贴</vt:lpstr>
      <vt:lpstr>2-5. COTTA黄金水凝胶面膜</vt:lpstr>
      <vt:lpstr>슬라이드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Administrator</dc:creator>
  <cp:lastModifiedBy>Cloud</cp:lastModifiedBy>
  <cp:revision>2043</cp:revision>
  <cp:lastPrinted>2015-03-16T04:48:01Z</cp:lastPrinted>
  <dcterms:created xsi:type="dcterms:W3CDTF">2008-04-17T07:27:07Z</dcterms:created>
  <dcterms:modified xsi:type="dcterms:W3CDTF">2016-06-13T00:30:45Z</dcterms:modified>
</cp:coreProperties>
</file>